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89" r:id="rId2"/>
    <p:sldId id="256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0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7" r:id="rId32"/>
    <p:sldId id="286" r:id="rId33"/>
    <p:sldId id="288" r:id="rId34"/>
    <p:sldId id="290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703"/>
    <p:restoredTop sz="94643"/>
  </p:normalViewPr>
  <p:slideViewPr>
    <p:cSldViewPr snapToGrid="0" snapToObjects="1">
      <p:cViewPr varScale="1">
        <p:scale>
          <a:sx n="140" d="100"/>
          <a:sy n="140" d="100"/>
        </p:scale>
        <p:origin x="232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tiff>
</file>

<file path=ppt/media/image10.png>
</file>

<file path=ppt/media/image2.tiff>
</file>

<file path=ppt/media/image22.png>
</file>

<file path=ppt/media/image25.png>
</file>

<file path=ppt/media/image33.tiff>
</file>

<file path=ppt/media/image34.tiff>
</file>

<file path=ppt/media/image35.tiff>
</file>

<file path=ppt/media/image36.tiff>
</file>

<file path=ppt/media/image37.tiff>
</file>

<file path=ppt/media/image38.tiff>
</file>

<file path=ppt/media/image39.tiff>
</file>

<file path=ppt/media/image40.tiff>
</file>

<file path=ppt/media/image4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1FFE44-FE3F-A64C-AB92-5F1E05C1F3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A2D239-7F8F-DB44-B062-D87BAB5DF1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56A4DE-1454-E745-B471-7AA5EB5AC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AAB1F-279D-8E4C-86EB-6E97AB081EA4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6C9643-4E60-D345-B161-49F0E1E3D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69772C-FFBB-0D40-9F32-B1EDE70601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08048-B50E-9049-A2FF-BBEF2AC5C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7759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3F15F-B8C3-A04E-8B7B-26F24E0048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44C8AF-D046-F24D-A6E7-A1D83E287E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74A76C-7DFA-6347-A76E-64250114A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AAB1F-279D-8E4C-86EB-6E97AB081EA4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E2051D-62D2-2D4C-BF6B-75DDEF2DDE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57CA50-8670-B94D-AD14-BB5E634DD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08048-B50E-9049-A2FF-BBEF2AC5C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8530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53A824D-182E-EB48-A1EC-8BB8CF8E7A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F53465-996D-EB48-98E5-70FD7D8E47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0E2A23-90B8-4348-85E3-1F53E637BE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AAB1F-279D-8E4C-86EB-6E97AB081EA4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ED3DE5-BB11-1346-B827-C5D42304B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CF4BD4-5DF0-814D-82E7-5F3924CB2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08048-B50E-9049-A2FF-BBEF2AC5C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8785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11B51-1CD0-7D45-98E1-8F915A236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F8ABF3-DF83-BE40-9E7D-1DE96BDC93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95F9A6-6457-4246-B44B-349FB45FB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AAB1F-279D-8E4C-86EB-6E97AB081EA4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EBACED-4C84-2A45-A79F-8CB925813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E1986C-D899-BD43-AF30-FE2752940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08048-B50E-9049-A2FF-BBEF2AC5C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5530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4573B8-E949-6B4F-933D-F347B6FB1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0A645F-9442-4241-BE49-A72D77B2D6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F0CD78-8045-804D-8B81-85A21A6CB9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AAB1F-279D-8E4C-86EB-6E97AB081EA4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C684AF-00DC-274B-B7BB-DFFDB5957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142C21-E910-D944-8F70-D22849A7E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08048-B50E-9049-A2FF-BBEF2AC5C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2028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2AD32A-43F3-3749-A8B9-27679CE1CE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5BD559-3EEF-5040-BCCF-51B8029197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8A4C08-8F69-714F-8BF5-F2F534B00B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E56CE0-D1EB-624B-9DBC-28F0B7A642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AAB1F-279D-8E4C-86EB-6E97AB081EA4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17E5E7-89E7-FC48-96EE-BFCBA17623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8EF492-064D-A242-BC62-E9300528B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08048-B50E-9049-A2FF-BBEF2AC5C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8137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DAADA-2555-5143-A4CB-46D1B8177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8179F1-A8FB-C44E-96CB-F909549E47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3A5A73-C165-CD4F-8868-C84B3644E8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3A693E-0644-7947-AC31-E5FD988AC1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968D85-E5BF-6647-82D7-328183589E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E562E2C-6CFD-C54E-8AFF-47978229B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AAB1F-279D-8E4C-86EB-6E97AB081EA4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B170C5D-50DD-C94F-9831-66E9974765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D67994-EBA9-D548-8277-20F2804D8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08048-B50E-9049-A2FF-BBEF2AC5C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671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CE07C-EDE8-EA42-BF52-2198F8AB4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09F020-05ED-FE46-A52F-6980DACD61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AAB1F-279D-8E4C-86EB-6E97AB081EA4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ACA380-CC32-EF43-AA23-956F597BC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352A86-7C87-514B-950B-0678488EA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08048-B50E-9049-A2FF-BBEF2AC5C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4038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CFA1587-E0A4-7F49-B008-EDC964482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AAB1F-279D-8E4C-86EB-6E97AB081EA4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F57A0A-88F8-4248-8BF5-4B7A99C59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3C3281-8443-B24C-B996-99A7DFB2C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08048-B50E-9049-A2FF-BBEF2AC5C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8856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0E253C-6EA9-C340-B248-780EBF416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0AE175-CD23-D449-BB7C-8A184FE00A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DEE491-768A-0E4D-B101-7D73861C58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803CD3-3679-5947-94A3-E1C76A24A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AAB1F-279D-8E4C-86EB-6E97AB081EA4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B87FDD-E623-6D48-8AFD-B8523DDBA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32CAC5-D712-0745-A820-A420450AE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08048-B50E-9049-A2FF-BBEF2AC5C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967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17A87-5A14-8147-9504-FEF416607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6343F5-A6CC-2743-9E5A-0B272CEAD9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11E99B-9B0E-9741-B786-F8B9561F90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E6596A-DCD9-434E-9663-E9272DD64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AAB1F-279D-8E4C-86EB-6E97AB081EA4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739031-F2EF-6C4D-8721-808C00A516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2E93D9-AC10-D347-9FCF-FE9D8F8B5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08048-B50E-9049-A2FF-BBEF2AC5C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171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21B4565-FCD6-3243-8CB6-65BAF860AD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A54EB9-E29E-A443-AE3D-1738DCAE75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E4E988-11A8-0847-AEA2-F6613C84BE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2AAB1F-279D-8E4C-86EB-6E97AB081EA4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52A821-810C-6B4B-8451-8CBE13752E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0BB954-FF6B-4B4A-AFAD-082397947F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F08048-B50E-9049-A2FF-BBEF2AC5C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44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e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7" Type="http://schemas.openxmlformats.org/officeDocument/2006/relationships/image" Target="../media/image30.emf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emf"/><Relationship Id="rId5" Type="http://schemas.openxmlformats.org/officeDocument/2006/relationships/image" Target="../media/image28.emf"/><Relationship Id="rId4" Type="http://schemas.openxmlformats.org/officeDocument/2006/relationships/image" Target="../media/image27.emf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tif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tif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tiff"/><Relationship Id="rId2" Type="http://schemas.openxmlformats.org/officeDocument/2006/relationships/image" Target="../media/image38.tif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tif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tiff"/><Relationship Id="rId2" Type="http://schemas.openxmlformats.org/officeDocument/2006/relationships/image" Target="../media/image41.tif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BCC8C-EFEE-284A-9F4C-904E6EFE9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56140D-8684-A84C-843E-DE9D79C8DB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  <a:p>
            <a:r>
              <a:rPr lang="en-US" dirty="0"/>
              <a:t>Overview – what is cross synthesis anyways?</a:t>
            </a:r>
          </a:p>
        </p:txBody>
      </p:sp>
    </p:spTree>
    <p:extLst>
      <p:ext uri="{BB962C8B-B14F-4D97-AF65-F5344CB8AC3E}">
        <p14:creationId xmlns:p14="http://schemas.microsoft.com/office/powerpoint/2010/main" val="26210346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63938-8193-F548-B29F-610A22194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Transfer Function of Difference Equations (</a:t>
            </a:r>
            <a:r>
              <a:rPr lang="en-US" dirty="0" err="1"/>
              <a:t>cont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98C3C4-A979-E443-A90A-56014083CD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 transfer function </a:t>
            </a:r>
            <a:r>
              <a:rPr lang="en-US" b="1" dirty="0"/>
              <a:t>H(k)</a:t>
            </a:r>
            <a:r>
              <a:rPr lang="en-US" dirty="0"/>
              <a:t> of a filter is also the quotient of its </a:t>
            </a:r>
            <a:r>
              <a:rPr lang="en-US" dirty="0" err="1"/>
              <a:t>feedfoward</a:t>
            </a:r>
            <a:r>
              <a:rPr lang="en-US" dirty="0"/>
              <a:t> and feedback coefficients in the frequency domain. </a:t>
            </a:r>
          </a:p>
          <a:p>
            <a:r>
              <a:rPr lang="en-US" dirty="0"/>
              <a:t>This representation will be relevant to understanding LPC as computing a recursive, all-pole filter.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45D8597-FFCB-A24F-AEB7-CA767EB8F6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5626"/>
          <a:stretch/>
        </p:blipFill>
        <p:spPr>
          <a:xfrm>
            <a:off x="3484048" y="1690688"/>
            <a:ext cx="5223904" cy="3505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0480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23C26-83F1-5C47-AC59-A95768035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Spectral Analysis of Noise – What is Noise?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C728DF2-E0DE-E44A-A9C1-FDB35527DB8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670177"/>
                <a:ext cx="10515600" cy="4351338"/>
              </a:xfrm>
            </p:spPr>
            <p:txBody>
              <a:bodyPr/>
              <a:lstStyle/>
              <a:p>
                <a:r>
                  <a:rPr lang="en-US" dirty="0"/>
                  <a:t>LPC assumes input signal can be estimated by filtered </a:t>
                </a:r>
                <a:r>
                  <a:rPr lang="en-US" i="1" dirty="0"/>
                  <a:t>white noise</a:t>
                </a:r>
              </a:p>
              <a:p>
                <a:r>
                  <a:rPr lang="en-US" dirty="0"/>
                  <a:t>A </a:t>
                </a:r>
                <a:r>
                  <a:rPr lang="en-US" i="1" dirty="0"/>
                  <a:t>White noise</a:t>
                </a:r>
                <a:r>
                  <a:rPr lang="en-US" dirty="0"/>
                  <a:t> signal </a:t>
                </a:r>
                <a:r>
                  <a:rPr lang="en-US" b="1" dirty="0"/>
                  <a:t>x</a:t>
                </a:r>
                <a:r>
                  <a:rPr lang="en-US" dirty="0"/>
                  <a:t> is a </a:t>
                </a:r>
                <a:r>
                  <a:rPr lang="en-US" i="1" dirty="0"/>
                  <a:t>stationary stochastic process</a:t>
                </a:r>
                <a:r>
                  <a:rPr lang="en-US" dirty="0"/>
                  <a:t> with mean 0 and variance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endParaRPr lang="en-US" dirty="0">
                  <a:ea typeface="Cambria Math" panose="02040503050406030204" pitchFamily="18" charset="0"/>
                </a:endParaRPr>
              </a:p>
              <a:p>
                <a:r>
                  <a:rPr lang="en-US" dirty="0">
                    <a:ea typeface="Cambria Math" panose="02040503050406030204" pitchFamily="18" charset="0"/>
                  </a:rPr>
                  <a:t>To analyze the spectral content, define </a:t>
                </a:r>
                <a:r>
                  <a:rPr lang="en-US" i="1" dirty="0">
                    <a:ea typeface="Cambria Math" panose="02040503050406030204" pitchFamily="18" charset="0"/>
                  </a:rPr>
                  <a:t>Power Spectral Density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Where </a:t>
                </a:r>
                <a:r>
                  <a:rPr lang="en-US" b="1" dirty="0" err="1"/>
                  <a:t>r_x</a:t>
                </a:r>
                <a:r>
                  <a:rPr lang="en-US" dirty="0"/>
                  <a:t> is the </a:t>
                </a:r>
                <a:r>
                  <a:rPr lang="en-US" i="1" dirty="0"/>
                  <a:t>autocorrelation function</a:t>
                </a:r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C728DF2-E0DE-E44A-A9C1-FDB35527DB8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670177"/>
                <a:ext cx="10515600" cy="4351338"/>
              </a:xfrm>
              <a:blipFill>
                <a:blip r:embed="rId2"/>
                <a:stretch>
                  <a:fillRect l="-965" t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A57E0DC0-0DAA-D14B-A51E-254E695936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5300" y="3845846"/>
            <a:ext cx="3581400" cy="4699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ADC07FD-9E13-8245-8C54-36445422B6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8874" y="5124704"/>
            <a:ext cx="9258300" cy="134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4409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23C26-83F1-5C47-AC59-A95768035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Autocorrelation of Noise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728DF2-E0DE-E44A-A9C1-FDB35527DB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0177"/>
            <a:ext cx="10515600" cy="4351338"/>
          </a:xfrm>
        </p:spPr>
        <p:txBody>
          <a:bodyPr/>
          <a:lstStyle/>
          <a:p>
            <a:r>
              <a:rPr lang="en-US" dirty="0"/>
              <a:t>Let’s investigate the autocorrelation function</a:t>
            </a:r>
          </a:p>
          <a:p>
            <a:r>
              <a:rPr lang="en-US" dirty="0">
                <a:ea typeface="Cambria Math" panose="02040503050406030204" pitchFamily="18" charset="0"/>
              </a:rPr>
              <a:t>At </a:t>
            </a:r>
            <a:r>
              <a:rPr lang="en-US" b="1" dirty="0">
                <a:ea typeface="Cambria Math" panose="02040503050406030204" pitchFamily="18" charset="0"/>
              </a:rPr>
              <a:t>r(0)</a:t>
            </a:r>
            <a:r>
              <a:rPr lang="en-US" dirty="0">
                <a:ea typeface="Cambria Math" panose="02040503050406030204" pitchFamily="18" charset="0"/>
              </a:rPr>
              <a:t>, we have the </a:t>
            </a:r>
            <a:r>
              <a:rPr lang="en-US" i="1" dirty="0">
                <a:ea typeface="Cambria Math" panose="02040503050406030204" pitchFamily="18" charset="0"/>
              </a:rPr>
              <a:t>variance</a:t>
            </a:r>
            <a:r>
              <a:rPr lang="en-US" dirty="0">
                <a:ea typeface="Cambria Math" panose="02040503050406030204" pitchFamily="18" charset="0"/>
              </a:rPr>
              <a:t> of the underlying noise distribution</a:t>
            </a:r>
          </a:p>
          <a:p>
            <a:endParaRPr lang="en-US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0776850-802B-F248-B69A-15857E9F05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7908" y="2727571"/>
            <a:ext cx="5536184" cy="1128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8589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23C26-83F1-5C47-AC59-A95768035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Autocorrelation of Noise (</a:t>
            </a:r>
            <a:r>
              <a:rPr lang="en-US" dirty="0" err="1"/>
              <a:t>cont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728DF2-E0DE-E44A-A9C1-FDB35527DB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8176"/>
            <a:ext cx="10515600" cy="5294375"/>
          </a:xfrm>
        </p:spPr>
        <p:txBody>
          <a:bodyPr>
            <a:normAutofit/>
          </a:bodyPr>
          <a:lstStyle/>
          <a:p>
            <a:r>
              <a:rPr lang="en-US" b="1" dirty="0">
                <a:ea typeface="Cambria Math" panose="02040503050406030204" pitchFamily="18" charset="0"/>
              </a:rPr>
              <a:t>r(m) = 0 </a:t>
            </a:r>
            <a:r>
              <a:rPr lang="en-US" dirty="0">
                <a:ea typeface="Cambria Math" panose="02040503050406030204" pitchFamily="18" charset="0"/>
              </a:rPr>
              <a:t>everywhere else:</a:t>
            </a:r>
          </a:p>
          <a:p>
            <a:endParaRPr lang="en-US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5BF891-23BB-624B-A8B1-CF1F88269E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935" y="2045459"/>
            <a:ext cx="6198672" cy="3943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4353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23C26-83F1-5C47-AC59-A95768035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Spectral Shape of Noise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728DF2-E0DE-E44A-A9C1-FDB35527DB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8176"/>
            <a:ext cx="10515600" cy="5294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ea typeface="Cambria Math" panose="02040503050406030204" pitchFamily="18" charset="0"/>
              </a:rPr>
              <a:t>The autocorrelation of noise is a variance-weighted impulse function!</a:t>
            </a: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b="1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r>
              <a:rPr lang="en-US" dirty="0">
                <a:ea typeface="Cambria Math" panose="02040503050406030204" pitchFamily="18" charset="0"/>
              </a:rPr>
              <a:t>Therefore white noise is spectrally</a:t>
            </a:r>
            <a:r>
              <a:rPr lang="en-US" b="1" dirty="0">
                <a:ea typeface="Cambria Math" panose="02040503050406030204" pitchFamily="18" charset="0"/>
              </a:rPr>
              <a:t> </a:t>
            </a:r>
            <a:r>
              <a:rPr lang="en-US" i="1" dirty="0">
                <a:ea typeface="Cambria Math" panose="02040503050406030204" pitchFamily="18" charset="0"/>
              </a:rPr>
              <a:t>flat</a:t>
            </a:r>
          </a:p>
          <a:p>
            <a:pPr marL="0" indent="0">
              <a:buNone/>
            </a:pPr>
            <a:endParaRPr lang="en-US" b="1" i="1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686DF5-040E-DF46-9B7D-8F5063B43D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9050" y="2200339"/>
            <a:ext cx="4533900" cy="533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058F6F4-C1FD-714B-9288-F6B0F48B51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9500" y="4753356"/>
            <a:ext cx="7493000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4899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23C26-83F1-5C47-AC59-A95768035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LPC – Problem Formulation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728DF2-E0DE-E44A-A9C1-FDB35527DB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8176"/>
            <a:ext cx="10515600" cy="5294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ea typeface="Cambria Math" panose="02040503050406030204" pitchFamily="18" charset="0"/>
              </a:rPr>
              <a:t>Given input </a:t>
            </a:r>
            <a:r>
              <a:rPr lang="en-US" b="1" dirty="0">
                <a:ea typeface="Cambria Math" panose="02040503050406030204" pitchFamily="18" charset="0"/>
              </a:rPr>
              <a:t>y</a:t>
            </a:r>
            <a:r>
              <a:rPr lang="en-US" dirty="0">
                <a:ea typeface="Cambria Math" panose="02040503050406030204" pitchFamily="18" charset="0"/>
              </a:rPr>
              <a:t>, LPC tries to estimate sample </a:t>
            </a:r>
            <a:r>
              <a:rPr lang="en-US" b="1" dirty="0">
                <a:ea typeface="Cambria Math" panose="02040503050406030204" pitchFamily="18" charset="0"/>
              </a:rPr>
              <a:t>y(n)</a:t>
            </a:r>
            <a:r>
              <a:rPr lang="en-US" dirty="0">
                <a:ea typeface="Cambria Math" panose="02040503050406030204" pitchFamily="18" charset="0"/>
              </a:rPr>
              <a:t> as a linear combination of the past </a:t>
            </a:r>
            <a:r>
              <a:rPr lang="en-US" b="1" dirty="0">
                <a:ea typeface="Cambria Math" panose="02040503050406030204" pitchFamily="18" charset="0"/>
              </a:rPr>
              <a:t>M </a:t>
            </a:r>
            <a:r>
              <a:rPr lang="en-US" dirty="0">
                <a:ea typeface="Cambria Math" panose="02040503050406030204" pitchFamily="18" charset="0"/>
              </a:rPr>
              <a:t>samples</a:t>
            </a: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r>
              <a:rPr lang="en-US" dirty="0">
                <a:ea typeface="Cambria Math" panose="02040503050406030204" pitchFamily="18" charset="0"/>
              </a:rPr>
              <a:t>Optimization problem: find </a:t>
            </a:r>
            <a:r>
              <a:rPr lang="en-US" i="1" dirty="0">
                <a:ea typeface="Cambria Math" panose="02040503050406030204" pitchFamily="18" charset="0"/>
              </a:rPr>
              <a:t>prediction coefficients </a:t>
            </a:r>
            <a:r>
              <a:rPr lang="en-US" dirty="0">
                <a:ea typeface="Cambria Math" panose="02040503050406030204" pitchFamily="18" charset="0"/>
              </a:rPr>
              <a:t>a_1, … </a:t>
            </a:r>
            <a:r>
              <a:rPr lang="en-US" dirty="0" err="1">
                <a:ea typeface="Cambria Math" panose="02040503050406030204" pitchFamily="18" charset="0"/>
              </a:rPr>
              <a:t>a_M</a:t>
            </a:r>
            <a:r>
              <a:rPr lang="en-US" dirty="0">
                <a:ea typeface="Cambria Math" panose="02040503050406030204" pitchFamily="18" charset="0"/>
              </a:rPr>
              <a:t> that minimize the </a:t>
            </a:r>
            <a:r>
              <a:rPr lang="en-US" i="1" dirty="0">
                <a:ea typeface="Cambria Math" panose="02040503050406030204" pitchFamily="18" charset="0"/>
              </a:rPr>
              <a:t>prediction error cost function</a:t>
            </a: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b="1" i="1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BDE3E6-B25C-194E-A77D-D09EBE84A2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3392" y="2381536"/>
            <a:ext cx="5537200" cy="1333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F787835-B4DB-5E43-8A5E-3599AAE4F1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0042" y="4966715"/>
            <a:ext cx="8343900" cy="133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18634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23C26-83F1-5C47-AC59-A95768035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LPC – Intuition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728DF2-E0DE-E44A-A9C1-FDB35527DB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8176"/>
            <a:ext cx="10515600" cy="5294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ea typeface="Cambria Math" panose="02040503050406030204" pitchFamily="18" charset="0"/>
              </a:rPr>
              <a:t>What exactly do these prediction coefficients a_1, … </a:t>
            </a:r>
            <a:r>
              <a:rPr lang="en-US" dirty="0" err="1">
                <a:ea typeface="Cambria Math" panose="02040503050406030204" pitchFamily="18" charset="0"/>
              </a:rPr>
              <a:t>a_M</a:t>
            </a:r>
            <a:r>
              <a:rPr lang="en-US" dirty="0">
                <a:ea typeface="Cambria Math" panose="02040503050406030204" pitchFamily="18" charset="0"/>
              </a:rPr>
              <a:t> </a:t>
            </a:r>
            <a:r>
              <a:rPr lang="en-US" i="1" dirty="0">
                <a:ea typeface="Cambria Math" panose="02040503050406030204" pitchFamily="18" charset="0"/>
              </a:rPr>
              <a:t>mean?</a:t>
            </a:r>
          </a:p>
          <a:p>
            <a:pPr marL="0" indent="0">
              <a:buNone/>
            </a:pPr>
            <a:r>
              <a:rPr lang="en-US" dirty="0">
                <a:ea typeface="Cambria Math" panose="02040503050406030204" pitchFamily="18" charset="0"/>
              </a:rPr>
              <a:t>Notice similarity with earlier </a:t>
            </a:r>
            <a:r>
              <a:rPr lang="en-US" i="1" dirty="0">
                <a:ea typeface="Cambria Math" panose="02040503050406030204" pitchFamily="18" charset="0"/>
              </a:rPr>
              <a:t>difference equation</a:t>
            </a:r>
            <a:r>
              <a:rPr lang="en-US" dirty="0">
                <a:ea typeface="Cambria Math" panose="02040503050406030204" pitchFamily="18" charset="0"/>
              </a:rPr>
              <a:t>. Again, let’s take the DFT </a:t>
            </a: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b="1" i="1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4E5E81-87F7-1E4F-B799-389D967349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7559"/>
          <a:stretch/>
        </p:blipFill>
        <p:spPr>
          <a:xfrm>
            <a:off x="2786634" y="2853659"/>
            <a:ext cx="6618732" cy="3419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4802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23C26-83F1-5C47-AC59-A95768035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LPC – Linear Predictor as a Filter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728DF2-E0DE-E44A-A9C1-FDB35527DB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8176"/>
            <a:ext cx="10515600" cy="5294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ea typeface="Cambria Math" panose="02040503050406030204" pitchFamily="18" charset="0"/>
              </a:rPr>
              <a:t>Rearranging terms…</a:t>
            </a: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r>
              <a:rPr lang="en-US" dirty="0">
                <a:ea typeface="Cambria Math" panose="02040503050406030204" pitchFamily="18" charset="0"/>
              </a:rPr>
              <a:t>Prediction coefficients can be interpreted as the impulse response </a:t>
            </a:r>
            <a:r>
              <a:rPr lang="en-US" b="1" dirty="0">
                <a:ea typeface="Cambria Math" panose="02040503050406030204" pitchFamily="18" charset="0"/>
              </a:rPr>
              <a:t>h </a:t>
            </a:r>
            <a:r>
              <a:rPr lang="en-US" dirty="0">
                <a:ea typeface="Cambria Math" panose="02040503050406030204" pitchFamily="18" charset="0"/>
              </a:rPr>
              <a:t>of a </a:t>
            </a:r>
            <a:r>
              <a:rPr lang="en-US" i="1" dirty="0">
                <a:ea typeface="Cambria Math" panose="02040503050406030204" pitchFamily="18" charset="0"/>
              </a:rPr>
              <a:t>filter</a:t>
            </a:r>
            <a:r>
              <a:rPr lang="en-US" dirty="0">
                <a:ea typeface="Cambria Math" panose="02040503050406030204" pitchFamily="18" charset="0"/>
              </a:rPr>
              <a:t> </a:t>
            </a:r>
            <a:r>
              <a:rPr lang="en-US" b="1" dirty="0">
                <a:ea typeface="Cambria Math" panose="02040503050406030204" pitchFamily="18" charset="0"/>
              </a:rPr>
              <a:t>H </a:t>
            </a:r>
            <a:r>
              <a:rPr lang="en-US" dirty="0">
                <a:ea typeface="Cambria Math" panose="02040503050406030204" pitchFamily="18" charset="0"/>
              </a:rPr>
              <a:t>which maps </a:t>
            </a:r>
            <a:r>
              <a:rPr lang="en-US" b="1" dirty="0">
                <a:ea typeface="Cambria Math" panose="02040503050406030204" pitchFamily="18" charset="0"/>
              </a:rPr>
              <a:t>E(k) </a:t>
            </a:r>
            <a:r>
              <a:rPr lang="en-US" dirty="0">
                <a:ea typeface="Cambria Math" panose="02040503050406030204" pitchFamily="18" charset="0"/>
              </a:rPr>
              <a:t>to </a:t>
            </a:r>
            <a:r>
              <a:rPr lang="en-US" b="1" dirty="0">
                <a:ea typeface="Cambria Math" panose="02040503050406030204" pitchFamily="18" charset="0"/>
              </a:rPr>
              <a:t>Y(k)</a:t>
            </a:r>
            <a:r>
              <a:rPr lang="en-US" dirty="0">
                <a:ea typeface="Cambria Math" panose="02040503050406030204" pitchFamily="18" charset="0"/>
              </a:rPr>
              <a:t>! LPC is designing a filter!</a:t>
            </a: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b="1" i="1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F085E4-06AD-D341-8479-6F71E8B636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5801" y="1991592"/>
            <a:ext cx="4200398" cy="170480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A6938A6-58D6-2E44-923E-603A7E07E1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6700" y="3852164"/>
            <a:ext cx="6578600" cy="109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3779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23C26-83F1-5C47-AC59-A95768035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LPC – Prediction Error as Noise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C728DF2-E0DE-E44A-A9C1-FDB35527DB8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408176"/>
                <a:ext cx="10515600" cy="529437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dirty="0">
                    <a:ea typeface="Cambria Math" panose="02040503050406030204" pitchFamily="18" charset="0"/>
                  </a:rPr>
                  <a:t>How can we model </a:t>
                </a:r>
                <a:r>
                  <a:rPr lang="en-US" b="1" dirty="0">
                    <a:ea typeface="Cambria Math" panose="02040503050406030204" pitchFamily="18" charset="0"/>
                  </a:rPr>
                  <a:t>e(n) </a:t>
                </a:r>
                <a:r>
                  <a:rPr lang="en-US" dirty="0">
                    <a:ea typeface="Cambria Math" panose="02040503050406030204" pitchFamily="18" charset="0"/>
                  </a:rPr>
                  <a:t>? Assuming </a:t>
                </a:r>
                <a:r>
                  <a:rPr lang="en-US" b="1" dirty="0">
                    <a:ea typeface="Cambria Math" panose="02040503050406030204" pitchFamily="18" charset="0"/>
                  </a:rPr>
                  <a:t>e(n)</a:t>
                </a:r>
                <a:r>
                  <a:rPr lang="en-US" dirty="0">
                    <a:ea typeface="Cambria Math" panose="02040503050406030204" pitchFamily="18" charset="0"/>
                  </a:rPr>
                  <a:t> is minimized, it represents all </a:t>
                </a:r>
                <a:r>
                  <a:rPr lang="en-US" i="1" dirty="0">
                    <a:ea typeface="Cambria Math" panose="02040503050406030204" pitchFamily="18" charset="0"/>
                  </a:rPr>
                  <a:t>new</a:t>
                </a:r>
                <a:r>
                  <a:rPr lang="en-US" dirty="0">
                    <a:ea typeface="Cambria Math" panose="02040503050406030204" pitchFamily="18" charset="0"/>
                  </a:rPr>
                  <a:t>,</a:t>
                </a:r>
                <a:r>
                  <a:rPr lang="en-US" i="1" dirty="0">
                    <a:ea typeface="Cambria Math" panose="02040503050406030204" pitchFamily="18" charset="0"/>
                  </a:rPr>
                  <a:t> unpredictable</a:t>
                </a:r>
                <a:r>
                  <a:rPr lang="en-US" dirty="0">
                    <a:ea typeface="Cambria Math" panose="02040503050406030204" pitchFamily="18" charset="0"/>
                  </a:rPr>
                  <a:t> information entering signal at sample </a:t>
                </a:r>
                <a:r>
                  <a:rPr lang="en-US" b="1" dirty="0">
                    <a:ea typeface="Cambria Math" panose="02040503050406030204" pitchFamily="18" charset="0"/>
                  </a:rPr>
                  <a:t>n</a:t>
                </a:r>
                <a:r>
                  <a:rPr lang="en-US" dirty="0">
                    <a:ea typeface="Cambria Math" panose="02040503050406030204" pitchFamily="18" charset="0"/>
                  </a:rPr>
                  <a:t>.</a:t>
                </a:r>
              </a:p>
              <a:p>
                <a:pPr marL="0" indent="0">
                  <a:buNone/>
                </a:pPr>
                <a:r>
                  <a:rPr lang="en-US" dirty="0">
                    <a:ea typeface="Cambria Math" panose="02040503050406030204" pitchFamily="18" charset="0"/>
                  </a:rPr>
                  <a:t>There should be no correlation between prediction errors -- that would imply suboptimal prediction coefficients </a:t>
                </a:r>
              </a:p>
              <a:p>
                <a:pPr marL="0" indent="0">
                  <a:buNone/>
                </a:pPr>
                <a:endParaRPr lang="en-US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US" dirty="0">
                    <a:ea typeface="Cambria Math" panose="02040503050406030204" pitchFamily="18" charset="0"/>
                  </a:rPr>
                  <a:t>In LPC therefore, model </a:t>
                </a:r>
                <a:r>
                  <a:rPr lang="en-US" b="1" dirty="0">
                    <a:ea typeface="Cambria Math" panose="02040503050406030204" pitchFamily="18" charset="0"/>
                  </a:rPr>
                  <a:t>e</a:t>
                </a:r>
                <a:r>
                  <a:rPr lang="en-US" dirty="0">
                    <a:ea typeface="Cambria Math" panose="02040503050406030204" pitchFamily="18" charset="0"/>
                  </a:rPr>
                  <a:t> as </a:t>
                </a:r>
                <a:r>
                  <a:rPr lang="en-US" i="1" dirty="0">
                    <a:ea typeface="Cambria Math" panose="02040503050406030204" pitchFamily="18" charset="0"/>
                  </a:rPr>
                  <a:t>white noise</a:t>
                </a:r>
                <a:r>
                  <a:rPr lang="en-US" dirty="0">
                    <a:ea typeface="Cambria Math" panose="02040503050406030204" pitchFamily="18" charset="0"/>
                  </a:rPr>
                  <a:t>! Mean 0, variance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𝑒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endParaRPr lang="en-US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US" dirty="0">
                    <a:ea typeface="Cambria Math" panose="02040503050406030204" pitchFamily="18" charset="0"/>
                  </a:rPr>
                  <a:t>Understand linear predictor as a </a:t>
                </a:r>
                <a:r>
                  <a:rPr lang="en-US" i="1" dirty="0">
                    <a:ea typeface="Cambria Math" panose="02040503050406030204" pitchFamily="18" charset="0"/>
                  </a:rPr>
                  <a:t>noise-driven filter!</a:t>
                </a:r>
                <a:endParaRPr lang="en-US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b="1" i="1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b="1" dirty="0">
                  <a:ea typeface="Cambria Math" panose="02040503050406030204" pitchFamily="18" charset="0"/>
                </a:endParaRPr>
              </a:p>
              <a:p>
                <a:endParaRPr lang="en-US" b="1" dirty="0">
                  <a:ea typeface="Cambria Math" panose="02040503050406030204" pitchFamily="18" charset="0"/>
                </a:endParaRPr>
              </a:p>
              <a:p>
                <a:endParaRPr lang="en-US" b="1" dirty="0">
                  <a:ea typeface="Cambria Math" panose="02040503050406030204" pitchFamily="18" charset="0"/>
                </a:endParaRPr>
              </a:p>
              <a:p>
                <a:endParaRPr lang="en-US" b="1" dirty="0">
                  <a:ea typeface="Cambria Math" panose="02040503050406030204" pitchFamily="18" charset="0"/>
                </a:endParaRPr>
              </a:p>
              <a:p>
                <a:endParaRPr lang="en-US" b="1" dirty="0">
                  <a:ea typeface="Cambria Math" panose="02040503050406030204" pitchFamily="18" charset="0"/>
                </a:endParaRPr>
              </a:p>
              <a:p>
                <a:endParaRPr lang="en-US" b="1" dirty="0">
                  <a:ea typeface="Cambria Math" panose="02040503050406030204" pitchFamily="18" charset="0"/>
                </a:endParaRPr>
              </a:p>
              <a:p>
                <a:endParaRPr lang="en-US" b="1" dirty="0">
                  <a:ea typeface="Cambria Math" panose="02040503050406030204" pitchFamily="18" charset="0"/>
                </a:endParaRPr>
              </a:p>
              <a:p>
                <a:endParaRPr lang="en-US" dirty="0">
                  <a:ea typeface="Cambria Math" panose="02040503050406030204" pitchFamily="18" charset="0"/>
                </a:endParaRPr>
              </a:p>
              <a:p>
                <a:endParaRPr lang="en-US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C728DF2-E0DE-E44A-A9C1-FDB35527DB8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408176"/>
                <a:ext cx="10515600" cy="5294375"/>
              </a:xfrm>
              <a:blipFill>
                <a:blip r:embed="rId2"/>
                <a:stretch>
                  <a:fillRect l="-1086" t="-1914" r="-10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B4AE9023-3447-E149-9CF3-E198EB076C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6700" y="4464812"/>
            <a:ext cx="6578600" cy="109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4652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23C26-83F1-5C47-AC59-A95768035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LPC Spectral Envelopes – Formal Definition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728DF2-E0DE-E44A-A9C1-FDB35527DB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8176"/>
            <a:ext cx="10515600" cy="5294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ea typeface="Cambria Math" panose="02040503050406030204" pitchFamily="18" charset="0"/>
              </a:rPr>
              <a:t>We can now formally define the spectral envelope of </a:t>
            </a:r>
            <a:r>
              <a:rPr lang="en-US" b="1" dirty="0">
                <a:ea typeface="Cambria Math" panose="02040503050406030204" pitchFamily="18" charset="0"/>
              </a:rPr>
              <a:t>y</a:t>
            </a:r>
            <a:r>
              <a:rPr lang="en-US" dirty="0">
                <a:ea typeface="Cambria Math" panose="02040503050406030204" pitchFamily="18" charset="0"/>
              </a:rPr>
              <a:t> as:</a:t>
            </a: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b="1" i="1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6A25747-DDCC-9B48-A18A-623EDA8A34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6650"/>
          <a:stretch/>
        </p:blipFill>
        <p:spPr>
          <a:xfrm>
            <a:off x="1624584" y="1856868"/>
            <a:ext cx="8942832" cy="4679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3268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EF72D-9075-BD4C-B022-3B167514554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dirty="0"/>
              <a:t>LPC Spectral Envelope Extraction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290316-64E3-DA4E-ADD9-AA56523C1B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Mathematical Overview</a:t>
            </a:r>
          </a:p>
        </p:txBody>
      </p:sp>
    </p:spTree>
    <p:extLst>
      <p:ext uri="{BB962C8B-B14F-4D97-AF65-F5344CB8AC3E}">
        <p14:creationId xmlns:p14="http://schemas.microsoft.com/office/powerpoint/2010/main" val="19649989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E8711-24FD-7146-B9F5-EE14C2315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LPC – Solving for Prediction Coefficients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024C09-A8BB-AB44-85A4-6A9852B5BA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3918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System of </a:t>
            </a:r>
            <a:r>
              <a:rPr lang="en-US" b="1" dirty="0"/>
              <a:t>M </a:t>
            </a:r>
            <a:r>
              <a:rPr lang="en-US" dirty="0"/>
              <a:t>linear equations and </a:t>
            </a:r>
            <a:r>
              <a:rPr lang="en-US" b="1" dirty="0"/>
              <a:t>M </a:t>
            </a:r>
            <a:r>
              <a:rPr lang="en-US" dirty="0"/>
              <a:t>unknowns. </a:t>
            </a:r>
          </a:p>
          <a:p>
            <a:pPr marL="0" indent="0">
              <a:buNone/>
            </a:pPr>
            <a:r>
              <a:rPr lang="en-US" dirty="0"/>
              <a:t>Can represent as matrix multiplication!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E327C0-5DED-7140-ACC7-F05429B3CE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2150"/>
          <a:stretch/>
        </p:blipFill>
        <p:spPr>
          <a:xfrm>
            <a:off x="1655064" y="2222522"/>
            <a:ext cx="9491472" cy="3557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372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E8711-24FD-7146-B9F5-EE14C2315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LPC – Solving for Prediction Coefficients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9024C09-A8BB-AB44-85A4-6A9852B5BA5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743329"/>
                <a:ext cx="10515600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Where </a:t>
                </a:r>
                <a:r>
                  <a:rPr lang="en-US" b="1" dirty="0"/>
                  <a:t>R</a:t>
                </a:r>
                <a:r>
                  <a:rPr lang="en-US" dirty="0"/>
                  <a:t> is an </a:t>
                </a:r>
                <a:r>
                  <a:rPr lang="en-US" b="1" dirty="0" err="1"/>
                  <a:t>MxM</a:t>
                </a:r>
                <a:r>
                  <a:rPr lang="en-US" dirty="0"/>
                  <a:t> matrix, and                                 , </a:t>
                </a:r>
              </a:p>
              <a:p>
                <a:pPr marL="0" indent="0">
                  <a:buNone/>
                </a:pPr>
                <a:r>
                  <a:rPr lang="en-US" dirty="0"/>
                  <a:t>Where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</m:oMath>
                </a14:m>
                <a:r>
                  <a:rPr lang="en-US" dirty="0"/>
                  <a:t> is the Bartlett-window biased autocorrelation function: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Finally: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9024C09-A8BB-AB44-85A4-6A9852B5BA5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743329"/>
                <a:ext cx="10515600" cy="4351338"/>
              </a:xfrm>
              <a:blipFill>
                <a:blip r:embed="rId2"/>
                <a:stretch>
                  <a:fillRect l="-10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CFFFED90-C862-0E42-99BE-E913AF3F2A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1150" y="1690688"/>
            <a:ext cx="1409700" cy="4191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9118E69-000B-854A-B09F-7D0EA867CB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4454" y="2361206"/>
            <a:ext cx="2437130" cy="30960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FFFA13B-3164-D04F-83E6-3A65A46F13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85962" y="2303038"/>
            <a:ext cx="2158238" cy="3677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43B3542-4400-C244-8F60-D1F17116A36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44900" y="3613277"/>
            <a:ext cx="4902200" cy="9779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769117B-F179-F041-A6A3-8CF4879141B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43500" y="5536566"/>
            <a:ext cx="1905000" cy="49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5306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E8711-24FD-7146-B9F5-EE14C2315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LPC – Coefficients Envelope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EA2F374-3BED-AD4C-920C-DD3594677A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3900" y="2705608"/>
            <a:ext cx="8204200" cy="111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7260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856F6B-7B1F-FE44-B5E7-B9DD0C9AA2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LPC Envelopes are “Good”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844161D-5952-494D-A0A4-F854E3517A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28471"/>
          <a:stretch/>
        </p:blipFill>
        <p:spPr>
          <a:xfrm>
            <a:off x="3826782" y="1917065"/>
            <a:ext cx="4538435" cy="3955547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732DF73-7C2A-B44C-A824-7378EB6D2307}"/>
              </a:ext>
            </a:extLst>
          </p:cNvPr>
          <p:cNvSpPr txBox="1">
            <a:spLocks/>
          </p:cNvSpPr>
          <p:nvPr/>
        </p:nvSpPr>
        <p:spPr>
          <a:xfrm>
            <a:off x="838199" y="1417320"/>
            <a:ext cx="10515600" cy="529437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ea typeface="Cambria Math" panose="02040503050406030204" pitchFamily="18" charset="0"/>
              </a:rPr>
              <a:t>Looking again at the optimization function,</a:t>
            </a:r>
          </a:p>
          <a:p>
            <a:endParaRPr lang="en-US" dirty="0">
              <a:ea typeface="Cambria Math" panose="02040503050406030204" pitchFamily="18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b="1" dirty="0">
              <a:ea typeface="Cambria Math" panose="02040503050406030204" pitchFamily="18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r>
              <a:rPr lang="en-US" dirty="0">
                <a:ea typeface="Cambria Math" panose="02040503050406030204" pitchFamily="18" charset="0"/>
              </a:rPr>
              <a:t>Linear Predictor optimizes for tracking peaks, not valleys. Envelope sits above, note below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b="1" i="1" dirty="0">
              <a:ea typeface="Cambria Math" panose="02040503050406030204" pitchFamily="18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29612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EF72D-9075-BD4C-B022-3B167514554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dirty="0"/>
              <a:t>Cross-Synthesis Implementation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549877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F9654-108F-E240-9FA7-A5517E57A6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Cross Synthesis Data Pipeline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D98EFD-510A-DC44-BA86-0CE5EA84CD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1560" y="1690688"/>
            <a:ext cx="10088880" cy="4980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0860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F9654-108F-E240-9FA7-A5517E57A6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Cross Synthesis Function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E390BCD-4F87-4C48-850A-BE4C967FD7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084" y="1690688"/>
            <a:ext cx="10847832" cy="4426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8800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F9654-108F-E240-9FA7-A5517E57A6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Spectral Envelope Extraction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E93C90-8C07-B344-B277-52D0966D66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58560"/>
            <a:ext cx="12192000" cy="2744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19632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F9654-108F-E240-9FA7-A5517E57A6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Spectral Flattening (</a:t>
            </a:r>
            <a:r>
              <a:rPr lang="en-US" b="1" dirty="0"/>
              <a:t>“</a:t>
            </a:r>
            <a:r>
              <a:rPr lang="en-US" dirty="0"/>
              <a:t>optional</a:t>
            </a:r>
            <a:r>
              <a:rPr lang="en-US" b="1" dirty="0"/>
              <a:t>”</a:t>
            </a:r>
            <a:r>
              <a:rPr lang="en-US" dirty="0"/>
              <a:t>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8476FE9-76DA-2043-AB77-585FCE8004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200" y="2139188"/>
            <a:ext cx="8991600" cy="353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0900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EF72D-9075-BD4C-B022-3B167514554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br>
              <a:rPr lang="en-US" dirty="0"/>
            </a:br>
            <a:r>
              <a:rPr lang="en-US" dirty="0"/>
              <a:t>Preliminary Results</a:t>
            </a:r>
          </a:p>
        </p:txBody>
      </p:sp>
    </p:spTree>
    <p:extLst>
      <p:ext uri="{BB962C8B-B14F-4D97-AF65-F5344CB8AC3E}">
        <p14:creationId xmlns:p14="http://schemas.microsoft.com/office/powerpoint/2010/main" val="24886678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CF48C-9610-1642-9307-58CEF5DDA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Spectral Envelope, intuitively?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F21D96E-1130-EB46-9B3D-FFB79E1982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026" y="1400432"/>
            <a:ext cx="10126294" cy="5218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71175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E3F61F-2157-C440-AEF6-27124CABC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Optimal Linear Predictor Order “M”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5D3F67-0D14-3543-9113-DF2AA52398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8260" y="1690688"/>
            <a:ext cx="9555480" cy="5020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85479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F9654-108F-E240-9FA7-A5517E57A6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048" y="355981"/>
            <a:ext cx="10515600" cy="1325563"/>
          </a:xfrm>
        </p:spPr>
        <p:txBody>
          <a:bodyPr/>
          <a:lstStyle/>
          <a:p>
            <a:r>
              <a:rPr lang="en-US" dirty="0"/>
              <a:t>Spectral Flattening (</a:t>
            </a:r>
            <a:r>
              <a:rPr lang="en-US" b="1" dirty="0"/>
              <a:t>“</a:t>
            </a:r>
            <a:r>
              <a:rPr lang="en-US" dirty="0"/>
              <a:t>optional</a:t>
            </a:r>
            <a:r>
              <a:rPr lang="en-US" b="1" dirty="0"/>
              <a:t>”</a:t>
            </a:r>
            <a:r>
              <a:rPr lang="en-US" dirty="0"/>
              <a:t>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022E46-AF6C-7048-9E03-1938F0D07A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0386"/>
          <a:stretch/>
        </p:blipFill>
        <p:spPr>
          <a:xfrm>
            <a:off x="-694944" y="2538984"/>
            <a:ext cx="6364224" cy="35509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1D9EB49-AB68-5D48-A10B-95BAFD371E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4608" y="2654808"/>
            <a:ext cx="7699248" cy="384962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483D5D2-2C09-C348-89EC-26F59FC2CD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0386"/>
          <a:stretch/>
        </p:blipFill>
        <p:spPr>
          <a:xfrm>
            <a:off x="-542544" y="2691384"/>
            <a:ext cx="6364224" cy="355092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AEA3833-5447-A041-8571-7DFD9DAAD715}"/>
              </a:ext>
            </a:extLst>
          </p:cNvPr>
          <p:cNvSpPr txBox="1"/>
          <p:nvPr/>
        </p:nvSpPr>
        <p:spPr>
          <a:xfrm>
            <a:off x="765048" y="2093452"/>
            <a:ext cx="425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Flattening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10599B-FFEC-5242-8614-960693B902F6}"/>
              </a:ext>
            </a:extLst>
          </p:cNvPr>
          <p:cNvSpPr txBox="1"/>
          <p:nvPr/>
        </p:nvSpPr>
        <p:spPr>
          <a:xfrm>
            <a:off x="6669024" y="2093452"/>
            <a:ext cx="425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With Flattening</a:t>
            </a:r>
          </a:p>
        </p:txBody>
      </p:sp>
    </p:spTree>
    <p:extLst>
      <p:ext uri="{BB962C8B-B14F-4D97-AF65-F5344CB8AC3E}">
        <p14:creationId xmlns:p14="http://schemas.microsoft.com/office/powerpoint/2010/main" val="23454206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E3F61F-2157-C440-AEF6-27124CABC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Different Window Functions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195E654-80F8-374F-847E-522488B979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888" y="1690688"/>
            <a:ext cx="9534144" cy="476707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8F993F9-5A43-924B-8F36-CAB18A32F1DF}"/>
              </a:ext>
            </a:extLst>
          </p:cNvPr>
          <p:cNvSpPr txBox="1"/>
          <p:nvPr/>
        </p:nvSpPr>
        <p:spPr>
          <a:xfrm>
            <a:off x="5090160" y="1506022"/>
            <a:ext cx="425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Window</a:t>
            </a:r>
          </a:p>
        </p:txBody>
      </p:sp>
    </p:spTree>
    <p:extLst>
      <p:ext uri="{BB962C8B-B14F-4D97-AF65-F5344CB8AC3E}">
        <p14:creationId xmlns:p14="http://schemas.microsoft.com/office/powerpoint/2010/main" val="88041045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E3F61F-2157-C440-AEF6-27124CABC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Different Window Functions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1FB175-4F34-364C-AECA-ED979AE527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272"/>
          <a:stretch/>
        </p:blipFill>
        <p:spPr>
          <a:xfrm>
            <a:off x="-972312" y="2211896"/>
            <a:ext cx="7068312" cy="38953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B33BA73-569F-7440-BC30-CB846E18B93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757"/>
          <a:stretch/>
        </p:blipFill>
        <p:spPr>
          <a:xfrm>
            <a:off x="5977128" y="2184464"/>
            <a:ext cx="6964080" cy="399116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0EFC9AA-B53D-0B48-86E9-9B3181291313}"/>
              </a:ext>
            </a:extLst>
          </p:cNvPr>
          <p:cNvSpPr txBox="1"/>
          <p:nvPr/>
        </p:nvSpPr>
        <p:spPr>
          <a:xfrm>
            <a:off x="765048" y="2002012"/>
            <a:ext cx="425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Bartlett Triangular Window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A5CE415-812D-4841-A404-000B400E53DC}"/>
              </a:ext>
            </a:extLst>
          </p:cNvPr>
          <p:cNvSpPr txBox="1"/>
          <p:nvPr/>
        </p:nvSpPr>
        <p:spPr>
          <a:xfrm>
            <a:off x="6669024" y="2002012"/>
            <a:ext cx="425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Hanning</a:t>
            </a:r>
            <a:r>
              <a:rPr lang="en-US" dirty="0"/>
              <a:t> Window</a:t>
            </a:r>
          </a:p>
        </p:txBody>
      </p:sp>
    </p:spTree>
    <p:extLst>
      <p:ext uri="{BB962C8B-B14F-4D97-AF65-F5344CB8AC3E}">
        <p14:creationId xmlns:p14="http://schemas.microsoft.com/office/powerpoint/2010/main" val="284839367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BCC8C-EFEE-284A-9F4C-904E6EFE9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56140D-8684-A84C-843E-DE9D79C8DB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  <a:p>
            <a:r>
              <a:rPr lang="en-US" dirty="0"/>
              <a:t>Acknowledgement</a:t>
            </a:r>
          </a:p>
          <a:p>
            <a:pPr lvl="1"/>
            <a:r>
              <a:rPr lang="en-US" dirty="0"/>
              <a:t>Julius!!!!</a:t>
            </a:r>
          </a:p>
          <a:p>
            <a:r>
              <a:rPr lang="en-US" dirty="0"/>
              <a:t>Audio demos!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97046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CF48C-9610-1642-9307-58CEF5DDA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Spectral Envelope, intuitively?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6ABCF1-7456-8C45-A7B3-0267D89D5F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446" y="1374730"/>
            <a:ext cx="10141774" cy="5226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2465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0A753-360D-7942-9FA3-12C36DE8C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Computing Spectral Envelopes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663684-4DB7-CC4F-8BA1-39DF2C00EC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Calculate: An envelope whose DFT frequency response matches the “shape“ of the target signal’s spectral window</a:t>
            </a:r>
          </a:p>
          <a:p>
            <a:r>
              <a:rPr lang="en-US" dirty="0"/>
              <a:t>Method: Linear Predictive Coding</a:t>
            </a:r>
          </a:p>
          <a:p>
            <a:pPr lvl="1"/>
            <a:r>
              <a:rPr lang="en-US" dirty="0"/>
              <a:t>Returns: Linear Prediction signal a(n) with spectral window |A(k)|</a:t>
            </a:r>
          </a:p>
          <a:p>
            <a:r>
              <a:rPr lang="en-US" dirty="0"/>
              <a:t>Background</a:t>
            </a:r>
          </a:p>
          <a:p>
            <a:pPr lvl="1"/>
            <a:r>
              <a:rPr lang="en-US" dirty="0"/>
              <a:t>Filters: how are they modelled?</a:t>
            </a:r>
          </a:p>
          <a:p>
            <a:pPr lvl="1"/>
            <a:r>
              <a:rPr lang="en-US" dirty="0"/>
              <a:t>Spectral Analysis of Noise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13976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63938-8193-F548-B29F-610A22194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Filters in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98C3C4-A979-E443-A90A-56014083CD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Filtering a signal in time domain modelled as a convolution</a:t>
            </a:r>
          </a:p>
          <a:p>
            <a:r>
              <a:rPr lang="en-US" dirty="0"/>
              <a:t>Given input signal </a:t>
            </a:r>
            <a:r>
              <a:rPr lang="en-US" b="1" dirty="0"/>
              <a:t>x</a:t>
            </a:r>
            <a:r>
              <a:rPr lang="en-US" dirty="0"/>
              <a:t> and filter with impulse response </a:t>
            </a:r>
            <a:r>
              <a:rPr lang="en-US" b="1" dirty="0"/>
              <a:t>h</a:t>
            </a:r>
            <a:r>
              <a:rPr lang="en-US" dirty="0"/>
              <a:t>, we define the output </a:t>
            </a:r>
            <a:r>
              <a:rPr lang="en-US" b="1" dirty="0"/>
              <a:t>y </a:t>
            </a:r>
            <a:r>
              <a:rPr lang="en-US" dirty="0"/>
              <a:t>as: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CA4534-6100-C245-92C6-24E1CF9F88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3250" y="3531394"/>
            <a:ext cx="3365500" cy="4699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51EB42B-40F2-0443-B5A6-B3D0E80746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2700" y="4580357"/>
            <a:ext cx="4546600" cy="99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0367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63938-8193-F548-B29F-610A22194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Filters in Frequency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98C3C4-A979-E443-A90A-56014083CD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By the Convolution Theorem: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Call </a:t>
            </a:r>
            <a:r>
              <a:rPr lang="en-US" b="1" dirty="0"/>
              <a:t>H(k) </a:t>
            </a:r>
            <a:r>
              <a:rPr lang="en-US" dirty="0"/>
              <a:t>the filter </a:t>
            </a:r>
            <a:r>
              <a:rPr lang="en-US" i="1" dirty="0"/>
              <a:t>Transfer Function</a:t>
            </a:r>
            <a:r>
              <a:rPr lang="en-US" dirty="0"/>
              <a:t> mapping input </a:t>
            </a:r>
            <a:r>
              <a:rPr lang="en-US" b="1" dirty="0"/>
              <a:t>X(k) </a:t>
            </a:r>
            <a:r>
              <a:rPr lang="en-US" dirty="0"/>
              <a:t>to output </a:t>
            </a:r>
            <a:r>
              <a:rPr lang="en-US" b="1" dirty="0"/>
              <a:t>Y(k)</a:t>
            </a:r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827CC2E-C023-E84E-B29B-9F3FE1AA3B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2567974"/>
            <a:ext cx="8229600" cy="4699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B554748-2251-AE4C-A34C-42BD1BE801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9800" y="3377170"/>
            <a:ext cx="2692400" cy="109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553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63938-8193-F548-B29F-610A22194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Filters as Difference Equations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98C3C4-A979-E443-A90A-56014083CD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Given input </a:t>
            </a:r>
            <a:r>
              <a:rPr lang="en-US" b="1" dirty="0"/>
              <a:t>x</a:t>
            </a:r>
            <a:r>
              <a:rPr lang="en-US" dirty="0"/>
              <a:t>, represent filtered output </a:t>
            </a:r>
            <a:r>
              <a:rPr lang="en-US" b="1" dirty="0"/>
              <a:t>y </a:t>
            </a:r>
            <a:r>
              <a:rPr lang="en-US" dirty="0"/>
              <a:t>as a linear combination of past inputs and outputs 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Called the </a:t>
            </a:r>
            <a:r>
              <a:rPr lang="en-US" i="1" dirty="0"/>
              <a:t>Difference Equation</a:t>
            </a:r>
            <a:r>
              <a:rPr lang="en-US" dirty="0"/>
              <a:t> of a filter with N+1 </a:t>
            </a:r>
            <a:r>
              <a:rPr lang="en-US" b="1" dirty="0" err="1"/>
              <a:t>Feedfoward</a:t>
            </a:r>
            <a:r>
              <a:rPr lang="en-US" b="1" dirty="0"/>
              <a:t> Coefficients</a:t>
            </a:r>
            <a:r>
              <a:rPr lang="en-US" dirty="0"/>
              <a:t> and M </a:t>
            </a:r>
            <a:r>
              <a:rPr lang="en-US" b="1" dirty="0"/>
              <a:t>Feedback Coefficients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95B6F5-377F-F947-B552-6923D085E4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4063"/>
          <a:stretch/>
        </p:blipFill>
        <p:spPr>
          <a:xfrm>
            <a:off x="2117125" y="2798956"/>
            <a:ext cx="8007178" cy="2381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4212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63938-8193-F548-B29F-610A22194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Transfer Function of Difference Equations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98C3C4-A979-E443-A90A-56014083CD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Taking the DFT of the Difference Equation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Note: </a:t>
            </a:r>
            <a:r>
              <a:rPr lang="en-US" b="1" dirty="0"/>
              <a:t>w</a:t>
            </a:r>
            <a:r>
              <a:rPr lang="en-US" dirty="0"/>
              <a:t> is the root of unity e^-j2pi/N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50AD5D-8284-144B-8E4B-7477B6BF4A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8024"/>
          <a:stretch/>
        </p:blipFill>
        <p:spPr>
          <a:xfrm>
            <a:off x="2538330" y="2456904"/>
            <a:ext cx="7115340" cy="2924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8285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298</TotalTime>
  <Words>714</Words>
  <Application>Microsoft Macintosh PowerPoint</Application>
  <PresentationFormat>Widescreen</PresentationFormat>
  <Paragraphs>252</Paragraphs>
  <Slides>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9" baseType="lpstr">
      <vt:lpstr>Arial</vt:lpstr>
      <vt:lpstr>Calibri</vt:lpstr>
      <vt:lpstr>Calibri Light</vt:lpstr>
      <vt:lpstr>Cambria Math</vt:lpstr>
      <vt:lpstr>Office Theme</vt:lpstr>
      <vt:lpstr>PowerPoint Presentation</vt:lpstr>
      <vt:lpstr> LPC Spectral Envelope Extraction </vt:lpstr>
      <vt:lpstr>What is a Spectral Envelope, intuitively?</vt:lpstr>
      <vt:lpstr>What is a Spectral Envelope, intuitively?</vt:lpstr>
      <vt:lpstr>Computing Spectral Envelopes</vt:lpstr>
      <vt:lpstr>Filters in Time</vt:lpstr>
      <vt:lpstr>Filters in Frequency</vt:lpstr>
      <vt:lpstr>Filters as Difference Equations</vt:lpstr>
      <vt:lpstr>Transfer Function of Difference Equations</vt:lpstr>
      <vt:lpstr>Transfer Function of Difference Equations (cont)</vt:lpstr>
      <vt:lpstr>Spectral Analysis of Noise – What is Noise?</vt:lpstr>
      <vt:lpstr>Autocorrelation of Noise</vt:lpstr>
      <vt:lpstr>Autocorrelation of Noise (cont)</vt:lpstr>
      <vt:lpstr>Spectral Shape of Noise</vt:lpstr>
      <vt:lpstr>LPC – Problem Formulation</vt:lpstr>
      <vt:lpstr>LPC – Intuition</vt:lpstr>
      <vt:lpstr>LPC – Linear Predictor as a Filter</vt:lpstr>
      <vt:lpstr>LPC – Prediction Error as Noise</vt:lpstr>
      <vt:lpstr>LPC Spectral Envelopes – Formal Definition</vt:lpstr>
      <vt:lpstr>LPC – Solving for Prediction Coefficients</vt:lpstr>
      <vt:lpstr>LPC – Solving for Prediction Coefficients</vt:lpstr>
      <vt:lpstr>LPC – Coefficients Envelope</vt:lpstr>
      <vt:lpstr>Why LPC Envelopes are “Good”</vt:lpstr>
      <vt:lpstr> Cross-Synthesis Implementation </vt:lpstr>
      <vt:lpstr>Cross Synthesis Data Pipeline</vt:lpstr>
      <vt:lpstr>Cross Synthesis Function</vt:lpstr>
      <vt:lpstr>Spectral Envelope Extraction</vt:lpstr>
      <vt:lpstr>Spectral Flattening (“optional”)</vt:lpstr>
      <vt:lpstr> Preliminary Results</vt:lpstr>
      <vt:lpstr>Finding Optimal Linear Predictor Order “M”</vt:lpstr>
      <vt:lpstr>Spectral Flattening (“optional”)</vt:lpstr>
      <vt:lpstr>Testing Different Window Functions</vt:lpstr>
      <vt:lpstr>Testing Different Window Functions</vt:lpstr>
      <vt:lpstr>PowerPoint Presentation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15</cp:revision>
  <dcterms:created xsi:type="dcterms:W3CDTF">2020-11-18T00:27:04Z</dcterms:created>
  <dcterms:modified xsi:type="dcterms:W3CDTF">2020-11-18T05:25:13Z</dcterms:modified>
</cp:coreProperties>
</file>

<file path=docProps/thumbnail.jpeg>
</file>